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4"/>
  </p:notesMasterIdLst>
  <p:handoutMasterIdLst>
    <p:handoutMasterId r:id="rId25"/>
  </p:handoutMasterIdLst>
  <p:sldIdLst>
    <p:sldId id="257" r:id="rId2"/>
    <p:sldId id="364" r:id="rId3"/>
    <p:sldId id="358" r:id="rId4"/>
    <p:sldId id="258" r:id="rId5"/>
    <p:sldId id="374" r:id="rId6"/>
    <p:sldId id="357" r:id="rId7"/>
    <p:sldId id="359" r:id="rId8"/>
    <p:sldId id="360" r:id="rId9"/>
    <p:sldId id="362" r:id="rId10"/>
    <p:sldId id="361" r:id="rId11"/>
    <p:sldId id="365" r:id="rId12"/>
    <p:sldId id="350" r:id="rId13"/>
    <p:sldId id="355" r:id="rId14"/>
    <p:sldId id="371" r:id="rId15"/>
    <p:sldId id="373" r:id="rId16"/>
    <p:sldId id="370" r:id="rId17"/>
    <p:sldId id="353" r:id="rId18"/>
    <p:sldId id="363" r:id="rId19"/>
    <p:sldId id="366" r:id="rId20"/>
    <p:sldId id="367" r:id="rId21"/>
    <p:sldId id="369" r:id="rId22"/>
    <p:sldId id="368" r:id="rId23"/>
  </p:sldIdLst>
  <p:sldSz cx="9144000" cy="6858000" type="screen4x3"/>
  <p:notesSz cx="6954838" cy="92408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howcard Gothic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CC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8" autoAdjust="0"/>
    <p:restoredTop sz="87113" autoAdjust="0"/>
  </p:normalViewPr>
  <p:slideViewPr>
    <p:cSldViewPr>
      <p:cViewPr varScale="1">
        <p:scale>
          <a:sx n="102" d="100"/>
          <a:sy n="102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A8C0DA84-4E1C-4355-B47A-F8AA2D235CF4}" type="datetimeFigureOut">
              <a:rPr lang="en-US" smtClean="0"/>
              <a:t>9/21/2009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C2D0C900-C905-4E1A-BF55-F3D3EF7402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763" cy="46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9466" y="0"/>
            <a:ext cx="3013763" cy="46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93738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484" y="4389398"/>
            <a:ext cx="5563870" cy="415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7192"/>
            <a:ext cx="3013763" cy="46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6" tIns="46273" rIns="92546" bIns="4627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9466" y="8777192"/>
            <a:ext cx="3013763" cy="46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6" tIns="46273" rIns="92546" bIns="4627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F529C2C-1812-4BA7-BAE0-A85FCC141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Kory - 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3C33DA-8431-4510-9A0B-579E168E3610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Chatzy</a:t>
            </a:r>
          </a:p>
          <a:p>
            <a:pPr>
              <a:buFontTx/>
              <a:buChar char="-"/>
            </a:pPr>
            <a:r>
              <a:rPr lang="en-US" dirty="0" smtClean="0"/>
              <a:t>Use to assist each other in the learning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529C2C-1812-4BA7-BAE0-A85FCC141C0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Coffee break as needed</a:t>
            </a:r>
          </a:p>
          <a:p>
            <a:r>
              <a:rPr lang="en-US" dirty="0" smtClean="0"/>
              <a:t>Use us a resources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Goal:  get you into the notion of AISI 4; build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529C2C-1812-4BA7-BAE0-A85FCC141C0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Stay in Boardroom</a:t>
            </a:r>
          </a:p>
          <a:p>
            <a:r>
              <a:rPr lang="en-US" dirty="0" smtClean="0"/>
              <a:t>Create</a:t>
            </a:r>
            <a:r>
              <a:rPr lang="en-US" baseline="0" dirty="0" smtClean="0"/>
              <a:t> to Google docs???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529C2C-1812-4BA7-BAE0-A85FCC141C0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76275" y="4572000"/>
            <a:ext cx="8086725" cy="8382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89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410200"/>
            <a:ext cx="8066088" cy="81756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46038"/>
            <a:ext cx="2000250" cy="6126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6038"/>
            <a:ext cx="5848350" cy="6126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39243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39243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80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6038"/>
            <a:ext cx="8001000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3716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6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esdaisi.wikispace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docs.google.com/Doc?docid=0ASrZffb9ctYBZDM4czV0bl8xZHAzd3hmZjU&amp;hl=en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esdaisi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www.chatzy.com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  </a:t>
            </a:r>
            <a:r>
              <a:rPr lang="en-US" dirty="0" smtClean="0">
                <a:latin typeface="Comic Sans MS" pitchFamily="66" charset="0"/>
              </a:rPr>
              <a:t>Welcome to AISI 4!</a:t>
            </a:r>
          </a:p>
        </p:txBody>
      </p:sp>
      <p:pic>
        <p:nvPicPr>
          <p:cNvPr id="3075" name="Picture 5" descr="parent teacher conferences  - Cartoon image for proofing use only, unauthorised reproduction prohibited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914400"/>
            <a:ext cx="4495800" cy="51831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challenge: 9:30 – 11:00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>
                <a:solidFill>
                  <a:srgbClr val="FFFF00"/>
                </a:solidFill>
              </a:rPr>
              <a:t>Working with your critical friend team:</a:t>
            </a:r>
          </a:p>
          <a:p>
            <a:pPr marL="514350" indent="-514350">
              <a:buAutoNum type="arabicPeriod"/>
            </a:pPr>
            <a:r>
              <a:rPr lang="en-US" dirty="0" smtClean="0"/>
              <a:t>Find your </a:t>
            </a:r>
            <a:r>
              <a:rPr lang="en-US" dirty="0" smtClean="0">
                <a:solidFill>
                  <a:srgbClr val="00B050"/>
                </a:solidFill>
              </a:rPr>
              <a:t>home-base</a:t>
            </a:r>
          </a:p>
          <a:p>
            <a:pPr marL="514350" indent="-514350">
              <a:buAutoNum type="arabicPeriod"/>
            </a:pPr>
            <a:r>
              <a:rPr lang="en-US" dirty="0" smtClean="0"/>
              <a:t>Choose your </a:t>
            </a:r>
            <a:r>
              <a:rPr lang="en-US" dirty="0" smtClean="0">
                <a:solidFill>
                  <a:srgbClr val="00B0F0"/>
                </a:solidFill>
              </a:rPr>
              <a:t>critical challenge</a:t>
            </a:r>
          </a:p>
          <a:p>
            <a:pPr marL="514350" indent="-514350">
              <a:buAutoNum type="arabicPeriod"/>
            </a:pPr>
            <a:r>
              <a:rPr lang="en-US" dirty="0" smtClean="0"/>
              <a:t>Research, </a:t>
            </a:r>
            <a:r>
              <a:rPr lang="en-US" dirty="0" smtClean="0">
                <a:solidFill>
                  <a:srgbClr val="FF0000"/>
                </a:solidFill>
              </a:rPr>
              <a:t>formulate your answer </a:t>
            </a:r>
            <a:r>
              <a:rPr lang="en-US" dirty="0" smtClean="0"/>
              <a:t>as a team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FF33CC"/>
                </a:solidFill>
              </a:rPr>
              <a:t>11:00 – 12:00</a:t>
            </a:r>
            <a:r>
              <a:rPr lang="en-US" dirty="0" smtClean="0">
                <a:solidFill>
                  <a:srgbClr val="FF33CC"/>
                </a:solidFill>
              </a:rPr>
              <a:t>: Present findings to large group </a:t>
            </a:r>
          </a:p>
          <a:p>
            <a:pPr marL="514350" indent="-514350" algn="ctr">
              <a:buNone/>
            </a:pPr>
            <a:r>
              <a:rPr lang="en-US" dirty="0" smtClean="0">
                <a:solidFill>
                  <a:srgbClr val="FF33CC"/>
                </a:solidFill>
                <a:hlinkClick r:id="rId3"/>
              </a:rPr>
              <a:t>http://cesdaisi.wikispaces.com</a:t>
            </a:r>
            <a:endParaRPr lang="en-US" dirty="0" smtClean="0">
              <a:solidFill>
                <a:srgbClr val="FF33CC"/>
              </a:solidFill>
            </a:endParaRPr>
          </a:p>
          <a:p>
            <a:pPr marL="514350" indent="-514350">
              <a:buNone/>
            </a:pPr>
            <a:endParaRPr lang="en-US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US" dirty="0"/>
          </a:p>
        </p:txBody>
      </p:sp>
      <p:pic>
        <p:nvPicPr>
          <p:cNvPr id="1026" name="Picture 2" descr="D:\Documents and Settings\lsteele\Local Settings\Temporary Internet Files\Content.IE5\F0CA2KM3\MCj0423557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8600"/>
            <a:ext cx="4004463" cy="5973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Lunch</a:t>
            </a:r>
          </a:p>
        </p:txBody>
      </p:sp>
      <p:pic>
        <p:nvPicPr>
          <p:cNvPr id="12291" name="Picture 4" descr="MCj0429871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0" y="1295400"/>
            <a:ext cx="4876800" cy="4241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Reflection: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838200"/>
            <a:ext cx="3924300" cy="4800600"/>
          </a:xfrm>
        </p:spPr>
        <p:txBody>
          <a:bodyPr/>
          <a:lstStyle/>
          <a:p>
            <a:r>
              <a:rPr lang="en-US" dirty="0" smtClean="0"/>
              <a:t>Reflection on working as critical friends team.</a:t>
            </a:r>
          </a:p>
          <a:p>
            <a:r>
              <a:rPr lang="en-US" dirty="0" smtClean="0"/>
              <a:t>Google Docs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44" name="Picture 4" descr="D:\Documents and Settings\lsteele\Local Settings\Temporary Internet Files\Content.IE5\OPIJ8EYR\MPj043934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8001000" cy="1249362"/>
          </a:xfrm>
        </p:spPr>
        <p:txBody>
          <a:bodyPr/>
          <a:lstStyle/>
          <a:p>
            <a:r>
              <a:rPr lang="en-US" dirty="0" smtClean="0"/>
              <a:t>What is “Google Docs”?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+mn-lt"/>
              </a:rPr>
              <a:t>It is a Web-based tool with applications such as a word processor or spreadsheet.</a:t>
            </a:r>
          </a:p>
          <a:p>
            <a:pPr>
              <a:buFont typeface="Arial" pitchFamily="34" charset="0"/>
              <a:buChar char="•"/>
            </a:pPr>
            <a:endParaRPr lang="en-US" sz="1000" b="1" dirty="0" smtClean="0">
              <a:latin typeface="+mn-lt"/>
            </a:endParaRPr>
          </a:p>
          <a:p>
            <a:endParaRPr lang="en-US" sz="2800" b="1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+mn-lt"/>
              </a:rPr>
              <a:t>It allows users to create and edit documents online while collaborating in real-time with other users.</a:t>
            </a:r>
            <a:endParaRPr lang="en-US" sz="2800" b="1" dirty="0">
              <a:latin typeface="+mn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505200"/>
            <a:ext cx="45434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001000" cy="1249362"/>
          </a:xfrm>
        </p:spPr>
        <p:txBody>
          <a:bodyPr/>
          <a:lstStyle/>
          <a:p>
            <a:r>
              <a:rPr lang="en-US" dirty="0" smtClean="0"/>
              <a:t>How do I use Google docs?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latin typeface="+mn-lt"/>
              </a:rPr>
              <a:t>Click on the link 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latin typeface="+mn-lt"/>
              </a:rPr>
              <a:t>This will open </a:t>
            </a:r>
          </a:p>
          <a:p>
            <a:r>
              <a:rPr lang="en-US" sz="3600" b="1" dirty="0" smtClean="0">
                <a:latin typeface="+mn-lt"/>
              </a:rPr>
              <a:t>up the document </a:t>
            </a:r>
          </a:p>
          <a:p>
            <a:r>
              <a:rPr lang="en-US" sz="3600" b="1" dirty="0" smtClean="0">
                <a:latin typeface="+mn-lt"/>
              </a:rPr>
              <a:t>and you can start </a:t>
            </a:r>
          </a:p>
          <a:p>
            <a:r>
              <a:rPr lang="en-US" sz="3600" b="1" dirty="0" smtClean="0">
                <a:latin typeface="+mn-lt"/>
              </a:rPr>
              <a:t>typing in your </a:t>
            </a:r>
          </a:p>
          <a:p>
            <a:r>
              <a:rPr lang="en-US" sz="3600" b="1" dirty="0" smtClean="0">
                <a:latin typeface="+mn-lt"/>
              </a:rPr>
              <a:t>answers.</a:t>
            </a:r>
          </a:p>
          <a:p>
            <a:endParaRPr lang="en-US" sz="3600" b="1" dirty="0" smtClean="0">
              <a:latin typeface="+mn-lt"/>
            </a:endParaRPr>
          </a:p>
          <a:p>
            <a:r>
              <a:rPr lang="en-US" sz="3600" b="1" dirty="0" smtClean="0">
                <a:latin typeface="+mn-lt"/>
                <a:hlinkClick r:id="rId2"/>
              </a:rPr>
              <a:t>Google Docs</a:t>
            </a:r>
            <a:endParaRPr lang="en-US" sz="3600" b="1" dirty="0">
              <a:latin typeface="+mn-lt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371600"/>
            <a:ext cx="5397931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/>
          <p:cNvSpPr/>
          <p:nvPr/>
        </p:nvSpPr>
        <p:spPr bwMode="auto">
          <a:xfrm>
            <a:off x="228600" y="1371600"/>
            <a:ext cx="762000" cy="1066800"/>
          </a:xfrm>
          <a:prstGeom prst="smileyF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" name="Smiley Face 2"/>
          <p:cNvSpPr/>
          <p:nvPr/>
        </p:nvSpPr>
        <p:spPr bwMode="auto">
          <a:xfrm>
            <a:off x="1066800" y="1371600"/>
            <a:ext cx="762000" cy="1066800"/>
          </a:xfrm>
          <a:prstGeom prst="smileyF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" name="Smiley Face 3"/>
          <p:cNvSpPr/>
          <p:nvPr/>
        </p:nvSpPr>
        <p:spPr bwMode="auto">
          <a:xfrm>
            <a:off x="2362200" y="1371600"/>
            <a:ext cx="762000" cy="1066800"/>
          </a:xfrm>
          <a:prstGeom prst="smileyFace">
            <a:avLst/>
          </a:prstGeom>
          <a:solidFill>
            <a:srgbClr val="FF000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" name="Smiley Face 4"/>
          <p:cNvSpPr/>
          <p:nvPr/>
        </p:nvSpPr>
        <p:spPr bwMode="auto">
          <a:xfrm>
            <a:off x="3200400" y="1371600"/>
            <a:ext cx="762000" cy="1066800"/>
          </a:xfrm>
          <a:prstGeom prst="smileyFace">
            <a:avLst/>
          </a:prstGeom>
          <a:solidFill>
            <a:srgbClr val="FF0000"/>
          </a:solidFill>
          <a:ln w="12700" cap="sq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Verdana" pitchFamily="34" charset="0"/>
            </a:endParaRPr>
          </a:p>
        </p:txBody>
      </p:sp>
      <p:sp>
        <p:nvSpPr>
          <p:cNvPr id="6" name="Smiley Face 5"/>
          <p:cNvSpPr/>
          <p:nvPr/>
        </p:nvSpPr>
        <p:spPr bwMode="auto">
          <a:xfrm>
            <a:off x="4724400" y="1371600"/>
            <a:ext cx="762000" cy="1066800"/>
          </a:xfrm>
          <a:prstGeom prst="smileyFace">
            <a:avLst/>
          </a:prstGeom>
          <a:solidFill>
            <a:srgbClr val="00B0F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Smiley Face 6"/>
          <p:cNvSpPr/>
          <p:nvPr/>
        </p:nvSpPr>
        <p:spPr bwMode="auto">
          <a:xfrm>
            <a:off x="5562600" y="1371600"/>
            <a:ext cx="762000" cy="1066800"/>
          </a:xfrm>
          <a:prstGeom prst="smileyFace">
            <a:avLst/>
          </a:prstGeom>
          <a:solidFill>
            <a:srgbClr val="00B0F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Smiley Face 7"/>
          <p:cNvSpPr/>
          <p:nvPr/>
        </p:nvSpPr>
        <p:spPr bwMode="auto">
          <a:xfrm>
            <a:off x="7086600" y="13716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Smiley Face 8"/>
          <p:cNvSpPr/>
          <p:nvPr/>
        </p:nvSpPr>
        <p:spPr bwMode="auto">
          <a:xfrm>
            <a:off x="7924800" y="13716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Smiley Face 9"/>
          <p:cNvSpPr/>
          <p:nvPr/>
        </p:nvSpPr>
        <p:spPr bwMode="auto">
          <a:xfrm>
            <a:off x="685800" y="3048000"/>
            <a:ext cx="762000" cy="1066800"/>
          </a:xfrm>
          <a:prstGeom prst="smileyF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Smiley Face 10"/>
          <p:cNvSpPr/>
          <p:nvPr/>
        </p:nvSpPr>
        <p:spPr bwMode="auto">
          <a:xfrm>
            <a:off x="1524000" y="3048000"/>
            <a:ext cx="762000" cy="1066800"/>
          </a:xfrm>
          <a:prstGeom prst="smileyF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Smiley Face 11"/>
          <p:cNvSpPr/>
          <p:nvPr/>
        </p:nvSpPr>
        <p:spPr bwMode="auto">
          <a:xfrm>
            <a:off x="3200400" y="3124200"/>
            <a:ext cx="762000" cy="1066800"/>
          </a:xfrm>
          <a:prstGeom prst="smileyF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Smiley Face 12"/>
          <p:cNvSpPr/>
          <p:nvPr/>
        </p:nvSpPr>
        <p:spPr bwMode="auto">
          <a:xfrm>
            <a:off x="2362200" y="3048000"/>
            <a:ext cx="762000" cy="1066800"/>
          </a:xfrm>
          <a:prstGeom prst="smileyF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4" name="Smiley Face 13"/>
          <p:cNvSpPr/>
          <p:nvPr/>
        </p:nvSpPr>
        <p:spPr bwMode="auto">
          <a:xfrm>
            <a:off x="7848600" y="3200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Smiley Face 14"/>
          <p:cNvSpPr/>
          <p:nvPr/>
        </p:nvSpPr>
        <p:spPr bwMode="auto">
          <a:xfrm>
            <a:off x="7010400" y="3200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Smiley Face 15"/>
          <p:cNvSpPr/>
          <p:nvPr/>
        </p:nvSpPr>
        <p:spPr bwMode="auto">
          <a:xfrm>
            <a:off x="6172200" y="3200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Smiley Face 16"/>
          <p:cNvSpPr/>
          <p:nvPr/>
        </p:nvSpPr>
        <p:spPr bwMode="auto">
          <a:xfrm>
            <a:off x="5334000" y="3200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8" name="Smiley Face 17"/>
          <p:cNvSpPr/>
          <p:nvPr/>
        </p:nvSpPr>
        <p:spPr bwMode="auto">
          <a:xfrm>
            <a:off x="2743200" y="5105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9" name="Smiley Face 18"/>
          <p:cNvSpPr/>
          <p:nvPr/>
        </p:nvSpPr>
        <p:spPr bwMode="auto">
          <a:xfrm>
            <a:off x="3581400" y="5105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0" name="Smiley Face 19"/>
          <p:cNvSpPr/>
          <p:nvPr/>
        </p:nvSpPr>
        <p:spPr bwMode="auto">
          <a:xfrm>
            <a:off x="1905000" y="5105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1" name="Smiley Face 20"/>
          <p:cNvSpPr/>
          <p:nvPr/>
        </p:nvSpPr>
        <p:spPr bwMode="auto">
          <a:xfrm>
            <a:off x="6096000" y="5105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2" name="Smiley Face 21"/>
          <p:cNvSpPr/>
          <p:nvPr/>
        </p:nvSpPr>
        <p:spPr bwMode="auto">
          <a:xfrm>
            <a:off x="4419600" y="5105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3" name="Smiley Face 22"/>
          <p:cNvSpPr/>
          <p:nvPr/>
        </p:nvSpPr>
        <p:spPr bwMode="auto">
          <a:xfrm>
            <a:off x="5257800" y="5105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4" name="Smiley Face 23"/>
          <p:cNvSpPr/>
          <p:nvPr/>
        </p:nvSpPr>
        <p:spPr bwMode="auto">
          <a:xfrm>
            <a:off x="1066800" y="5105400"/>
            <a:ext cx="762000" cy="1066800"/>
          </a:xfrm>
          <a:prstGeom prst="smileyFace">
            <a:avLst/>
          </a:prstGeom>
          <a:solidFill>
            <a:srgbClr val="7030A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5" name="Smiley Face 24"/>
          <p:cNvSpPr/>
          <p:nvPr/>
        </p:nvSpPr>
        <p:spPr bwMode="auto">
          <a:xfrm>
            <a:off x="6934200" y="5105400"/>
            <a:ext cx="762000" cy="1066800"/>
          </a:xfrm>
          <a:prstGeom prst="smileyFace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66800" y="4572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Group Discussion</a:t>
            </a:r>
            <a:endParaRPr lang="en-US" sz="3600" dirty="0"/>
          </a:p>
        </p:txBody>
      </p:sp>
      <p:sp>
        <p:nvSpPr>
          <p:cNvPr id="27" name="TextBox 26"/>
          <p:cNvSpPr txBox="1"/>
          <p:nvPr/>
        </p:nvSpPr>
        <p:spPr>
          <a:xfrm>
            <a:off x="1295400" y="2362200"/>
            <a:ext cx="6934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n-lt"/>
              </a:rPr>
              <a:t>Why do this?</a:t>
            </a:r>
          </a:p>
          <a:p>
            <a:endParaRPr lang="en-US" sz="4000" dirty="0" smtClean="0">
              <a:latin typeface="+mn-lt"/>
            </a:endParaRPr>
          </a:p>
          <a:p>
            <a:endParaRPr lang="en-US" sz="4000" dirty="0" smtClean="0">
              <a:latin typeface="+mn-lt"/>
            </a:endParaRPr>
          </a:p>
          <a:p>
            <a:r>
              <a:rPr lang="en-US" sz="4000" dirty="0" smtClean="0">
                <a:latin typeface="+mn-lt"/>
              </a:rPr>
              <a:t>To allow everyone a VOICE!!</a:t>
            </a:r>
            <a:endParaRPr lang="en-US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Project goals and overview: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News ‘n Notes</a:t>
            </a:r>
          </a:p>
          <a:p>
            <a:pPr lvl="1" eaLnBrk="1" hangingPunct="1"/>
            <a:r>
              <a:rPr lang="en-US" dirty="0" smtClean="0"/>
              <a:t>One Smart World</a:t>
            </a:r>
          </a:p>
          <a:p>
            <a:pPr lvl="1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Project overview</a:t>
            </a:r>
          </a:p>
        </p:txBody>
      </p:sp>
      <p:pic>
        <p:nvPicPr>
          <p:cNvPr id="1026" name="Picture 2" descr="D:\Documents and Settings\lsteele\Local Settings\Temporary Internet Files\Content.IE5\JRRGH07P\MCj037106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905000"/>
            <a:ext cx="3031942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Level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</a:p>
          <a:p>
            <a:pPr lvl="1"/>
            <a:r>
              <a:rPr lang="en-US" dirty="0" smtClean="0"/>
              <a:t>Email to Margo when group norms are formed</a:t>
            </a:r>
          </a:p>
          <a:p>
            <a:r>
              <a:rPr lang="en-US" dirty="0" smtClean="0"/>
              <a:t>Group reflection</a:t>
            </a:r>
          </a:p>
          <a:p>
            <a:pPr lvl="1"/>
            <a:r>
              <a:rPr lang="en-US" dirty="0" smtClean="0"/>
              <a:t>Questions are provided in your package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Back in Boardroom at 2:45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Level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 A:  Board Room</a:t>
            </a:r>
          </a:p>
          <a:p>
            <a:r>
              <a:rPr lang="en-US" dirty="0" smtClean="0"/>
              <a:t>Elementary B:  Caribbean A</a:t>
            </a:r>
          </a:p>
          <a:p>
            <a:r>
              <a:rPr lang="en-US" dirty="0" smtClean="0"/>
              <a:t>Middle School:  Caribbean B</a:t>
            </a:r>
          </a:p>
          <a:p>
            <a:r>
              <a:rPr lang="en-US" dirty="0" smtClean="0"/>
              <a:t>High School: Dominican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Essential Questions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Who is our AISI community?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How can we support each others’ learning?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What is meant by 21</a:t>
            </a:r>
            <a:r>
              <a:rPr lang="en-US" baseline="30000" dirty="0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 Century Learning?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What are its implications for our classrooms?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Elementary A: Board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Benalto</a:t>
            </a:r>
            <a:endParaRPr lang="en-US" dirty="0" smtClean="0"/>
          </a:p>
          <a:p>
            <a:r>
              <a:rPr lang="en-US" dirty="0" err="1" smtClean="0"/>
              <a:t>Carstairs</a:t>
            </a:r>
            <a:r>
              <a:rPr lang="en-US" dirty="0" smtClean="0"/>
              <a:t> elementary</a:t>
            </a:r>
          </a:p>
          <a:p>
            <a:r>
              <a:rPr lang="en-US" dirty="0" smtClean="0"/>
              <a:t>Chinook Center</a:t>
            </a:r>
          </a:p>
          <a:p>
            <a:r>
              <a:rPr lang="en-US" dirty="0" smtClean="0"/>
              <a:t>CP</a:t>
            </a:r>
          </a:p>
          <a:p>
            <a:r>
              <a:rPr lang="en-US" dirty="0" smtClean="0"/>
              <a:t>Jessie Duncan</a:t>
            </a:r>
          </a:p>
          <a:p>
            <a:r>
              <a:rPr lang="en-US" dirty="0" smtClean="0"/>
              <a:t>John Wilson</a:t>
            </a:r>
          </a:p>
          <a:p>
            <a:r>
              <a:rPr lang="en-US" dirty="0" smtClean="0"/>
              <a:t>Midway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Elementary B:  Car 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Poplar Ridge</a:t>
            </a:r>
          </a:p>
          <a:p>
            <a:r>
              <a:rPr lang="en-US" dirty="0" smtClean="0"/>
              <a:t>OES</a:t>
            </a:r>
          </a:p>
          <a:p>
            <a:r>
              <a:rPr lang="en-US" dirty="0" smtClean="0"/>
              <a:t>Reed Ranch</a:t>
            </a:r>
          </a:p>
          <a:p>
            <a:r>
              <a:rPr lang="en-US" dirty="0" smtClean="0"/>
              <a:t>River Valley</a:t>
            </a:r>
          </a:p>
          <a:p>
            <a:r>
              <a:rPr lang="en-US" dirty="0" smtClean="0"/>
              <a:t>Ross Ford</a:t>
            </a:r>
          </a:p>
          <a:p>
            <a:r>
              <a:rPr lang="en-US" dirty="0" err="1" smtClean="0"/>
              <a:t>Steffie</a:t>
            </a:r>
            <a:r>
              <a:rPr lang="en-US" dirty="0" smtClean="0"/>
              <a:t> </a:t>
            </a:r>
            <a:r>
              <a:rPr lang="en-US" dirty="0" err="1" smtClean="0"/>
              <a:t>Woima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Revisiting:Essential</a:t>
            </a:r>
            <a:r>
              <a:rPr lang="en-US" dirty="0" smtClean="0">
                <a:solidFill>
                  <a:srgbClr val="FFFF00"/>
                </a:solidFill>
              </a:rPr>
              <a:t> Questions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Who is our AISI community?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How can we support each others’ learning?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What is meant by 21</a:t>
            </a:r>
            <a:r>
              <a:rPr lang="en-US" baseline="30000" dirty="0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 Century Learning?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What are its implications for our classrooms?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lsteele\Local Settings\Temporary Internet Files\Content.IE5\F0CA2KM3\MPj043925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400800" cy="6400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1200" y="32004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Homework</a:t>
            </a:r>
          </a:p>
          <a:p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en-US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Relfection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for </a:t>
            </a:r>
            <a:r>
              <a:rPr lang="en-US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october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8086725" cy="1143000"/>
          </a:xfrm>
        </p:spPr>
        <p:txBody>
          <a:bodyPr/>
          <a:lstStyle/>
          <a:p>
            <a:r>
              <a:rPr lang="en-US" dirty="0" smtClean="0"/>
              <a:t>Essential Question: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5181600"/>
            <a:ext cx="8066088" cy="817563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How is schooling changing in the 21</a:t>
            </a:r>
            <a:r>
              <a:rPr lang="en-US" baseline="30000" dirty="0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 Century?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Comic Sans MS" pitchFamily="66" charset="0"/>
              </a:rPr>
              <a:t>Today’s Agenda: 				</a:t>
            </a:r>
            <a:r>
              <a:rPr lang="en-US" sz="3600" dirty="0" smtClean="0">
                <a:solidFill>
                  <a:srgbClr val="00CC00"/>
                </a:solidFill>
                <a:latin typeface="Comic Sans MS" pitchFamily="66" charset="0"/>
              </a:rPr>
              <a:t>Knowing our community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Welcome &amp; Goals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Building Interdependence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How is schooling changing in the 21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century?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00B0F0"/>
                </a:solidFill>
              </a:rPr>
              <a:t>Lunch 12:00 – 12:45 p.m.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Team Reflection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Knowing our team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Project goals and overview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Grade level meeting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Office Supports: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4800600"/>
          </a:xfrm>
        </p:spPr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Lissa Steele 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Margo Nygard                  C&amp;I</a:t>
            </a:r>
          </a:p>
          <a:p>
            <a:r>
              <a:rPr lang="en-US" dirty="0" smtClean="0">
                <a:solidFill>
                  <a:srgbClr val="FF9900"/>
                </a:solidFill>
              </a:rPr>
              <a:t>Kory Sholdice</a:t>
            </a:r>
          </a:p>
          <a:p>
            <a:r>
              <a:rPr lang="en-US" dirty="0" smtClean="0">
                <a:solidFill>
                  <a:srgbClr val="00CC00"/>
                </a:solidFill>
              </a:rPr>
              <a:t>Sharon Lampard ~ Critical Thinking Cons.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Heather Dennill ~ Student Services</a:t>
            </a:r>
          </a:p>
          <a:p>
            <a:r>
              <a:rPr lang="en-US" dirty="0" smtClean="0">
                <a:solidFill>
                  <a:srgbClr val="FF33CC"/>
                </a:solidFill>
              </a:rPr>
              <a:t>Michelle Khatib ~ Technology</a:t>
            </a:r>
          </a:p>
          <a:p>
            <a:r>
              <a:rPr lang="en-US" dirty="0" smtClean="0">
                <a:solidFill>
                  <a:srgbClr val="FF33CC"/>
                </a:solidFill>
              </a:rPr>
              <a:t>Carmen Christie Bill ~ Technology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Right Brace 5"/>
          <p:cNvSpPr/>
          <p:nvPr/>
        </p:nvSpPr>
        <p:spPr bwMode="auto">
          <a:xfrm>
            <a:off x="3962400" y="1447800"/>
            <a:ext cx="1295400" cy="1600200"/>
          </a:xfrm>
          <a:prstGeom prst="rightBr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Interdependence:  Architect builder</a:t>
            </a:r>
          </a:p>
        </p:txBody>
      </p:sp>
      <p:pic>
        <p:nvPicPr>
          <p:cNvPr id="49155" name="Picture 5" descr="D:\Documents and Settings\lsteele\Local Settings\Temporary Internet Files\Content.IE5\Y9HNUJ26\MCj0078732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00400" y="762000"/>
            <a:ext cx="2446338" cy="349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hlinkClick r:id="rId3"/>
              </a:rPr>
              <a:t>http://cesdaisi.wikispaces.com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>
                <a:hlinkClick r:id="rId4"/>
              </a:rPr>
              <a:t>Chatzy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D:\Documents and Settings\lsteele\Local Settings\Temporary Internet Files\Content.IE5\2E35I58Z\MCj0439831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19812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4419600"/>
            <a:ext cx="8001000" cy="1524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How is schooling changing in the 21</a:t>
            </a:r>
            <a:r>
              <a:rPr lang="en-US" baseline="30000" dirty="0" smtClean="0">
                <a:solidFill>
                  <a:srgbClr val="FFFF00"/>
                </a:solidFill>
              </a:rPr>
              <a:t>st</a:t>
            </a:r>
            <a:r>
              <a:rPr lang="en-US" dirty="0" smtClean="0">
                <a:solidFill>
                  <a:srgbClr val="FFFF00"/>
                </a:solidFill>
              </a:rPr>
              <a:t> century?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Critical Challenge: Goals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Begin to: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Engage with the research on 21</a:t>
            </a:r>
            <a:r>
              <a:rPr lang="en-US" baseline="30000" dirty="0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 century teaching and learning.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Develop a sense of team</a:t>
            </a:r>
          </a:p>
          <a:p>
            <a:pPr lvl="1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Gain a better understanding of our AISI direction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184">
  <a:themeElements>
    <a:clrScheme name="bus184 1">
      <a:dk1>
        <a:srgbClr val="000000"/>
      </a:dk1>
      <a:lt1>
        <a:srgbClr val="FFFFFF"/>
      </a:lt1>
      <a:dk2>
        <a:srgbClr val="080808"/>
      </a:dk2>
      <a:lt2>
        <a:srgbClr val="FFFFFF"/>
      </a:lt2>
      <a:accent1>
        <a:srgbClr val="FF9900"/>
      </a:accent1>
      <a:accent2>
        <a:srgbClr val="FFCC00"/>
      </a:accent2>
      <a:accent3>
        <a:srgbClr val="AAAAAA"/>
      </a:accent3>
      <a:accent4>
        <a:srgbClr val="DADADA"/>
      </a:accent4>
      <a:accent5>
        <a:srgbClr val="FFCAAA"/>
      </a:accent5>
      <a:accent6>
        <a:srgbClr val="E7B900"/>
      </a:accent6>
      <a:hlink>
        <a:srgbClr val="B0EE00"/>
      </a:hlink>
      <a:folHlink>
        <a:srgbClr val="66CCFF"/>
      </a:folHlink>
    </a:clrScheme>
    <a:fontScheme name="bus18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us184 1">
        <a:dk1>
          <a:srgbClr val="000000"/>
        </a:dk1>
        <a:lt1>
          <a:srgbClr val="FFFFFF"/>
        </a:lt1>
        <a:dk2>
          <a:srgbClr val="080808"/>
        </a:dk2>
        <a:lt2>
          <a:srgbClr val="FFFFFF"/>
        </a:lt2>
        <a:accent1>
          <a:srgbClr val="FF9900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E7B900"/>
        </a:accent6>
        <a:hlink>
          <a:srgbClr val="B0EE00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bus536 PowerPlugs Templates for PowerPoint</Template>
  <TotalTime>4319</TotalTime>
  <Words>468</Words>
  <Application>Microsoft Office PowerPoint</Application>
  <PresentationFormat>On-screen Show (4:3)</PresentationFormat>
  <Paragraphs>128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bus184</vt:lpstr>
      <vt:lpstr>  Welcome to AISI 4!</vt:lpstr>
      <vt:lpstr>Essential Questions</vt:lpstr>
      <vt:lpstr>Essential Question:</vt:lpstr>
      <vt:lpstr>Today’s Agenda:     Knowing our community</vt:lpstr>
      <vt:lpstr>Central Office Supports:</vt:lpstr>
      <vt:lpstr>Interdependence:  Architect builder</vt:lpstr>
      <vt:lpstr>AISI Wiki</vt:lpstr>
      <vt:lpstr>             How is schooling changing in the 21st century?</vt:lpstr>
      <vt:lpstr>Critical Challenge: Goals</vt:lpstr>
      <vt:lpstr>Your challenge: 9:30 – 11:00</vt:lpstr>
      <vt:lpstr>Presentations</vt:lpstr>
      <vt:lpstr>Lunch</vt:lpstr>
      <vt:lpstr>Reflection:</vt:lpstr>
      <vt:lpstr>What is “Google Docs”?</vt:lpstr>
      <vt:lpstr>How do I use Google docs?</vt:lpstr>
      <vt:lpstr>Slide 16</vt:lpstr>
      <vt:lpstr>Project goals and overview:</vt:lpstr>
      <vt:lpstr>Grade Level Meetings</vt:lpstr>
      <vt:lpstr>Grade Level Meetings</vt:lpstr>
      <vt:lpstr>Elementary</vt:lpstr>
      <vt:lpstr>Revisiting:Essential Questions</vt:lpstr>
      <vt:lpstr>Slide 22</vt:lpstr>
    </vt:vector>
  </TitlesOfParts>
  <Company>Chinook's Edge School Div. #73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Welcome to Day 2!</dc:title>
  <dc:creator>User</dc:creator>
  <cp:lastModifiedBy>Technology Services</cp:lastModifiedBy>
  <cp:revision>117</cp:revision>
  <dcterms:created xsi:type="dcterms:W3CDTF">2008-06-17T17:26:31Z</dcterms:created>
  <dcterms:modified xsi:type="dcterms:W3CDTF">2009-09-21T20:24:35Z</dcterms:modified>
</cp:coreProperties>
</file>